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0"/>
  </p:notesMasterIdLst>
  <p:sldIdLst>
    <p:sldId id="266" r:id="rId5"/>
    <p:sldId id="308" r:id="rId6"/>
    <p:sldId id="309" r:id="rId7"/>
    <p:sldId id="312" r:id="rId8"/>
    <p:sldId id="31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756CD39-D89D-4A2A-BEB3-A645A31F52E9}">
          <p14:sldIdLst>
            <p14:sldId id="266"/>
            <p14:sldId id="308"/>
            <p14:sldId id="309"/>
            <p14:sldId id="312"/>
            <p14:sldId id="3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82" d="100"/>
          <a:sy n="82" d="100"/>
        </p:scale>
        <p:origin x="89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8650952967046551"/>
          <c:y val="9.9246982773441537E-3"/>
          <c:w val="0.43422297523470127"/>
          <c:h val="0.8840642299625211"/>
        </c:manualLayout>
      </c:layout>
      <c:barChart>
        <c:barDir val="bar"/>
        <c:grouping val="clustered"/>
        <c:varyColors val="0"/>
        <c:ser>
          <c:idx val="0"/>
          <c:order val="0"/>
          <c:spPr>
            <a:solidFill>
              <a:schemeClr val="accent1"/>
            </a:solidFill>
            <a:ln>
              <a:noFill/>
            </a:ln>
            <a:effectLst/>
          </c:spPr>
          <c:invertIfNegative val="0"/>
          <c:cat>
            <c:strRef>
              <c:f>Sheet1!$C$2:$C$11</c:f>
              <c:strCache>
                <c:ptCount val="10"/>
                <c:pt idx="0">
                  <c:v>Childish Gambino - This Is America (Official Video) </c:v>
                </c:pt>
                <c:pt idx="1">
                  <c:v>BTS (방탄소년단) 'FAKE LOVE' Official MV            </c:v>
                </c:pt>
                <c:pt idx="2">
                  <c:v>Ariana Grande - No Tears Left To Cry </c:v>
                </c:pt>
                <c:pt idx="3">
                  <c:v>Taylor Swift - Delicate</c:v>
                </c:pt>
                <c:pt idx="4">
                  <c:v>VENOM - Official Trailer (HD)        </c:v>
                </c:pt>
                <c:pt idx="5">
                  <c:v>Cardi B, Bad Bunny &amp; J Balvin - I Like It [Official Music Video]</c:v>
                </c:pt>
                <c:pt idx="6">
                  <c:v>BTS (방탄소년단) 'FAKE LOVE' Official MV (Extended ver.)    </c:v>
                </c:pt>
                <c:pt idx="7">
                  <c:v>BTS (방탄소년단) 'Euphoria : Theme of LOVE YOURSELF 起 Wonder'    </c:v>
                </c:pt>
                <c:pt idx="8">
                  <c:v>BTS (방탄소년단) LOVE YOURSELF 轉 Tear 'Singularity' Comeback Trailer</c:v>
                </c:pt>
                <c:pt idx="9">
                  <c:v>j-hope 'Airplane' MV                                   </c:v>
                </c:pt>
              </c:strCache>
            </c:strRef>
          </c:cat>
          <c:val>
            <c:numRef>
              <c:f>Sheet1!$D$2:$D$11</c:f>
              <c:numCache>
                <c:formatCode>General</c:formatCode>
                <c:ptCount val="10"/>
                <c:pt idx="0">
                  <c:v>96700818</c:v>
                </c:pt>
                <c:pt idx="1">
                  <c:v>71835050</c:v>
                </c:pt>
                <c:pt idx="2">
                  <c:v>49451353</c:v>
                </c:pt>
                <c:pt idx="3">
                  <c:v>24868764</c:v>
                </c:pt>
                <c:pt idx="4">
                  <c:v>23339807</c:v>
                </c:pt>
                <c:pt idx="5">
                  <c:v>23078293</c:v>
                </c:pt>
                <c:pt idx="6">
                  <c:v>22622742</c:v>
                </c:pt>
                <c:pt idx="7">
                  <c:v>22470914</c:v>
                </c:pt>
                <c:pt idx="8">
                  <c:v>22189964</c:v>
                </c:pt>
                <c:pt idx="9">
                  <c:v>21994730</c:v>
                </c:pt>
              </c:numCache>
            </c:numRef>
          </c:val>
          <c:extLst>
            <c:ext xmlns:c16="http://schemas.microsoft.com/office/drawing/2014/chart" uri="{C3380CC4-5D6E-409C-BE32-E72D297353CC}">
              <c16:uniqueId val="{00000000-A1C0-4B15-B955-672FE18E6EC4}"/>
            </c:ext>
          </c:extLst>
        </c:ser>
        <c:dLbls>
          <c:showLegendKey val="0"/>
          <c:showVal val="0"/>
          <c:showCatName val="0"/>
          <c:showSerName val="0"/>
          <c:showPercent val="0"/>
          <c:showBubbleSize val="0"/>
        </c:dLbls>
        <c:gapWidth val="182"/>
        <c:axId val="252891984"/>
        <c:axId val="252896976"/>
      </c:barChart>
      <c:catAx>
        <c:axId val="252891984"/>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crossAx val="252896976"/>
        <c:crosses val="autoZero"/>
        <c:auto val="1"/>
        <c:lblAlgn val="ctr"/>
        <c:lblOffset val="100"/>
        <c:noMultiLvlLbl val="0"/>
      </c:catAx>
      <c:valAx>
        <c:axId val="252896976"/>
        <c:scaling>
          <c:orientation val="minMax"/>
        </c:scaling>
        <c:delete val="0"/>
        <c:axPos val="b"/>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crossAx val="2528919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b="1"/>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CA1CB5E-E40B-4664-BD5B-FC19E4AD85A5}" type="doc">
      <dgm:prSet loTypeId="urn:microsoft.com/office/officeart/2008/layout/LinedList" loCatId="list" qsTypeId="urn:microsoft.com/office/officeart/2005/8/quickstyle/simple5" qsCatId="simple" csTypeId="urn:microsoft.com/office/officeart/2005/8/colors/colorful1" csCatId="colorful" phldr="1"/>
      <dgm:spPr/>
      <dgm:t>
        <a:bodyPr/>
        <a:lstStyle/>
        <a:p>
          <a:endParaRPr lang="en-US"/>
        </a:p>
      </dgm:t>
    </dgm:pt>
    <dgm:pt modelId="{1989F4EC-8E5B-48BD-A4E7-25B701984BFA}">
      <dgm:prSet/>
      <dgm:spPr/>
      <dgm:t>
        <a:bodyPr/>
        <a:lstStyle/>
        <a:p>
          <a:r>
            <a:rPr lang="en-GB" dirty="0">
              <a:latin typeface="Calibri" panose="020F0502020204030204" pitchFamily="34" charset="0"/>
              <a:cs typeface="Calibri" panose="020F0502020204030204" pitchFamily="34" charset="0"/>
            </a:rPr>
            <a:t>Four Consulting firm is a Nigeria based company working in the field of digital marketing and market analysis. The company is currently engaged by a USA based media company to provide a trend analysis on the top ten trending YouTube videos from the USA. With the aim to develop strategies towards marketing their upcoming projects. </a:t>
          </a:r>
          <a:endParaRPr lang="en-US" dirty="0">
            <a:latin typeface="Calibri" panose="020F0502020204030204" pitchFamily="34" charset="0"/>
            <a:cs typeface="Calibri" panose="020F0502020204030204" pitchFamily="34" charset="0"/>
          </a:endParaRPr>
        </a:p>
      </dgm:t>
    </dgm:pt>
    <dgm:pt modelId="{3ED78F16-13B0-4404-87B9-7AD1B1C2FBB3}" type="parTrans" cxnId="{8174329D-1FDF-499B-BC3C-3F212C0D9DDC}">
      <dgm:prSet/>
      <dgm:spPr/>
      <dgm:t>
        <a:bodyPr/>
        <a:lstStyle/>
        <a:p>
          <a:endParaRPr lang="en-US"/>
        </a:p>
      </dgm:t>
    </dgm:pt>
    <dgm:pt modelId="{5A3C3333-F851-401A-AAB5-47BAE24EB117}" type="sibTrans" cxnId="{8174329D-1FDF-499B-BC3C-3F212C0D9DDC}">
      <dgm:prSet/>
      <dgm:spPr/>
      <dgm:t>
        <a:bodyPr/>
        <a:lstStyle/>
        <a:p>
          <a:endParaRPr lang="en-US"/>
        </a:p>
      </dgm:t>
    </dgm:pt>
    <dgm:pt modelId="{8152477E-0569-4E7E-9BFA-12B0F8A2866A}">
      <dgm:prSet/>
      <dgm:spPr/>
      <dgm:t>
        <a:bodyPr/>
        <a:lstStyle/>
        <a:p>
          <a:r>
            <a:rPr lang="en-GB" dirty="0">
              <a:latin typeface="Calibri" panose="020F0502020204030204" pitchFamily="34" charset="0"/>
              <a:cs typeface="Calibri" panose="020F0502020204030204" pitchFamily="34" charset="0"/>
            </a:rPr>
            <a:t>The expected results was to show the contributory factors for trending videos on YouTube also provide strategies on how to promote the company’s upcoming projects.</a:t>
          </a:r>
          <a:endParaRPr lang="en-US" dirty="0">
            <a:latin typeface="Calibri" panose="020F0502020204030204" pitchFamily="34" charset="0"/>
            <a:cs typeface="Calibri" panose="020F0502020204030204" pitchFamily="34" charset="0"/>
          </a:endParaRPr>
        </a:p>
      </dgm:t>
    </dgm:pt>
    <dgm:pt modelId="{B83C03F7-8D2D-4ADD-B99D-BD292F4568B1}" type="parTrans" cxnId="{A9BB2C16-E9AC-40F5-8E8A-C293E246B690}">
      <dgm:prSet/>
      <dgm:spPr/>
      <dgm:t>
        <a:bodyPr/>
        <a:lstStyle/>
        <a:p>
          <a:endParaRPr lang="en-US"/>
        </a:p>
      </dgm:t>
    </dgm:pt>
    <dgm:pt modelId="{76B25D74-7CB3-4742-847E-530E2ECD12D1}" type="sibTrans" cxnId="{A9BB2C16-E9AC-40F5-8E8A-C293E246B690}">
      <dgm:prSet/>
      <dgm:spPr/>
      <dgm:t>
        <a:bodyPr/>
        <a:lstStyle/>
        <a:p>
          <a:endParaRPr lang="en-US"/>
        </a:p>
      </dgm:t>
    </dgm:pt>
    <dgm:pt modelId="{DBDB2005-28DC-4185-AB07-734F65BBABF3}">
      <dgm:prSet/>
      <dgm:spPr/>
      <dgm:t>
        <a:bodyPr/>
        <a:lstStyle/>
        <a:p>
          <a:r>
            <a:rPr lang="en-GB" dirty="0">
              <a:latin typeface="Calibri" panose="020F0502020204030204" pitchFamily="34" charset="0"/>
              <a:cs typeface="Calibri" panose="020F0502020204030204" pitchFamily="34" charset="0"/>
            </a:rPr>
            <a:t>It is expected that these findings will benefit the company to improve its output visage and increase market size as well as profit both in the USA and Globally.</a:t>
          </a:r>
          <a:endParaRPr lang="en-US" dirty="0">
            <a:latin typeface="Calibri" panose="020F0502020204030204" pitchFamily="34" charset="0"/>
            <a:cs typeface="Calibri" panose="020F0502020204030204" pitchFamily="34" charset="0"/>
          </a:endParaRPr>
        </a:p>
      </dgm:t>
    </dgm:pt>
    <dgm:pt modelId="{85A5E386-FB5E-493A-881B-7AC89CCF8263}" type="parTrans" cxnId="{AE7BA59A-AD1C-4E70-860B-F4DF965D4A67}">
      <dgm:prSet/>
      <dgm:spPr/>
      <dgm:t>
        <a:bodyPr/>
        <a:lstStyle/>
        <a:p>
          <a:endParaRPr lang="en-US"/>
        </a:p>
      </dgm:t>
    </dgm:pt>
    <dgm:pt modelId="{C9ED56A6-1EC0-4B9F-A232-F117B7C0C747}" type="sibTrans" cxnId="{AE7BA59A-AD1C-4E70-860B-F4DF965D4A67}">
      <dgm:prSet/>
      <dgm:spPr/>
      <dgm:t>
        <a:bodyPr/>
        <a:lstStyle/>
        <a:p>
          <a:endParaRPr lang="en-US"/>
        </a:p>
      </dgm:t>
    </dgm:pt>
    <dgm:pt modelId="{D84A9174-E0FE-40FE-AA60-B1906B822CAA}">
      <dgm:prSet/>
      <dgm:spPr/>
      <dgm:t>
        <a:bodyPr/>
        <a:lstStyle/>
        <a:p>
          <a:r>
            <a:rPr lang="en-US" dirty="0">
              <a:latin typeface="Calibri" panose="020F0502020204030204" pitchFamily="34" charset="0"/>
              <a:cs typeface="Calibri" panose="020F0502020204030204" pitchFamily="34" charset="0"/>
            </a:rPr>
            <a:t>The client company has been experiencing a downturn in its YouTube subscribers' targets and views lately despite maximum efforts  channeled towards its media productions.  Hence a need for an exploratory analysis of trending videos to guide its re-strategy of its YouTube products. </a:t>
          </a:r>
        </a:p>
      </dgm:t>
    </dgm:pt>
    <dgm:pt modelId="{69FCDFE2-848B-4468-BBCA-26D2DECEE022}" type="parTrans" cxnId="{26002774-B9B7-4DDC-8DF8-7CE43C92603A}">
      <dgm:prSet/>
      <dgm:spPr/>
      <dgm:t>
        <a:bodyPr/>
        <a:lstStyle/>
        <a:p>
          <a:endParaRPr lang="en-GB"/>
        </a:p>
      </dgm:t>
    </dgm:pt>
    <dgm:pt modelId="{EDC0188E-0AB3-4851-83F2-979C819ECA74}" type="sibTrans" cxnId="{26002774-B9B7-4DDC-8DF8-7CE43C92603A}">
      <dgm:prSet/>
      <dgm:spPr/>
    </dgm:pt>
    <dgm:pt modelId="{3D6E656D-6325-4B14-B14B-530FB3322E22}" type="pres">
      <dgm:prSet presAssocID="{ECA1CB5E-E40B-4664-BD5B-FC19E4AD85A5}" presName="vert0" presStyleCnt="0">
        <dgm:presLayoutVars>
          <dgm:dir/>
          <dgm:animOne val="branch"/>
          <dgm:animLvl val="lvl"/>
        </dgm:presLayoutVars>
      </dgm:prSet>
      <dgm:spPr/>
    </dgm:pt>
    <dgm:pt modelId="{5238D153-A578-4212-AC89-909785744F39}" type="pres">
      <dgm:prSet presAssocID="{1989F4EC-8E5B-48BD-A4E7-25B701984BFA}" presName="thickLine" presStyleLbl="alignNode1" presStyleIdx="0" presStyleCnt="4"/>
      <dgm:spPr/>
    </dgm:pt>
    <dgm:pt modelId="{83FBFC54-6A44-4E05-A248-9C795A6C4CC0}" type="pres">
      <dgm:prSet presAssocID="{1989F4EC-8E5B-48BD-A4E7-25B701984BFA}" presName="horz1" presStyleCnt="0"/>
      <dgm:spPr/>
    </dgm:pt>
    <dgm:pt modelId="{F4F61129-CF52-4AEE-B064-0AEA0D813CF1}" type="pres">
      <dgm:prSet presAssocID="{1989F4EC-8E5B-48BD-A4E7-25B701984BFA}" presName="tx1" presStyleLbl="revTx" presStyleIdx="0" presStyleCnt="4"/>
      <dgm:spPr/>
    </dgm:pt>
    <dgm:pt modelId="{87990164-8A2C-4BD4-9929-21380003C36E}" type="pres">
      <dgm:prSet presAssocID="{1989F4EC-8E5B-48BD-A4E7-25B701984BFA}" presName="vert1" presStyleCnt="0"/>
      <dgm:spPr/>
    </dgm:pt>
    <dgm:pt modelId="{5728B405-A47B-46CA-87F2-1C8497393E3E}" type="pres">
      <dgm:prSet presAssocID="{D84A9174-E0FE-40FE-AA60-B1906B822CAA}" presName="thickLine" presStyleLbl="alignNode1" presStyleIdx="1" presStyleCnt="4"/>
      <dgm:spPr/>
    </dgm:pt>
    <dgm:pt modelId="{D4287664-38EC-4FB1-B2CA-A503414605B8}" type="pres">
      <dgm:prSet presAssocID="{D84A9174-E0FE-40FE-AA60-B1906B822CAA}" presName="horz1" presStyleCnt="0"/>
      <dgm:spPr/>
    </dgm:pt>
    <dgm:pt modelId="{160B9280-0F84-448D-AA09-D3D01444E0E4}" type="pres">
      <dgm:prSet presAssocID="{D84A9174-E0FE-40FE-AA60-B1906B822CAA}" presName="tx1" presStyleLbl="revTx" presStyleIdx="1" presStyleCnt="4"/>
      <dgm:spPr/>
    </dgm:pt>
    <dgm:pt modelId="{A65CA436-7998-4C15-8CC4-490228646695}" type="pres">
      <dgm:prSet presAssocID="{D84A9174-E0FE-40FE-AA60-B1906B822CAA}" presName="vert1" presStyleCnt="0"/>
      <dgm:spPr/>
    </dgm:pt>
    <dgm:pt modelId="{3E937881-191F-4F4E-AC7C-C75954F84178}" type="pres">
      <dgm:prSet presAssocID="{8152477E-0569-4E7E-9BFA-12B0F8A2866A}" presName="thickLine" presStyleLbl="alignNode1" presStyleIdx="2" presStyleCnt="4"/>
      <dgm:spPr/>
    </dgm:pt>
    <dgm:pt modelId="{2DC74DC2-2C47-402E-A22F-ED2DC86D9EC8}" type="pres">
      <dgm:prSet presAssocID="{8152477E-0569-4E7E-9BFA-12B0F8A2866A}" presName="horz1" presStyleCnt="0"/>
      <dgm:spPr/>
    </dgm:pt>
    <dgm:pt modelId="{E1F286DD-A79D-4C4F-B0FC-2070A4123D5C}" type="pres">
      <dgm:prSet presAssocID="{8152477E-0569-4E7E-9BFA-12B0F8A2866A}" presName="tx1" presStyleLbl="revTx" presStyleIdx="2" presStyleCnt="4"/>
      <dgm:spPr/>
    </dgm:pt>
    <dgm:pt modelId="{88E034D1-6D9D-43DA-8352-2B6F18D23305}" type="pres">
      <dgm:prSet presAssocID="{8152477E-0569-4E7E-9BFA-12B0F8A2866A}" presName="vert1" presStyleCnt="0"/>
      <dgm:spPr/>
    </dgm:pt>
    <dgm:pt modelId="{49D79D62-D053-4F34-AF4C-9921834D8A07}" type="pres">
      <dgm:prSet presAssocID="{DBDB2005-28DC-4185-AB07-734F65BBABF3}" presName="thickLine" presStyleLbl="alignNode1" presStyleIdx="3" presStyleCnt="4"/>
      <dgm:spPr/>
    </dgm:pt>
    <dgm:pt modelId="{AC7F9F0D-1F6A-4499-B519-D16BF3E0F51D}" type="pres">
      <dgm:prSet presAssocID="{DBDB2005-28DC-4185-AB07-734F65BBABF3}" presName="horz1" presStyleCnt="0"/>
      <dgm:spPr/>
    </dgm:pt>
    <dgm:pt modelId="{FD3801FD-8645-424A-AF55-78DE6E5ECC0C}" type="pres">
      <dgm:prSet presAssocID="{DBDB2005-28DC-4185-AB07-734F65BBABF3}" presName="tx1" presStyleLbl="revTx" presStyleIdx="3" presStyleCnt="4"/>
      <dgm:spPr/>
    </dgm:pt>
    <dgm:pt modelId="{87C2C850-4796-401E-BDF6-4E3B14DAC4F7}" type="pres">
      <dgm:prSet presAssocID="{DBDB2005-28DC-4185-AB07-734F65BBABF3}" presName="vert1" presStyleCnt="0"/>
      <dgm:spPr/>
    </dgm:pt>
  </dgm:ptLst>
  <dgm:cxnLst>
    <dgm:cxn modelId="{A9BB2C16-E9AC-40F5-8E8A-C293E246B690}" srcId="{ECA1CB5E-E40B-4664-BD5B-FC19E4AD85A5}" destId="{8152477E-0569-4E7E-9BFA-12B0F8A2866A}" srcOrd="2" destOrd="0" parTransId="{B83C03F7-8D2D-4ADD-B99D-BD292F4568B1}" sibTransId="{76B25D74-7CB3-4742-847E-530E2ECD12D1}"/>
    <dgm:cxn modelId="{77783D3B-F30D-4CB4-9DA5-9859D03BACA4}" type="presOf" srcId="{1989F4EC-8E5B-48BD-A4E7-25B701984BFA}" destId="{F4F61129-CF52-4AEE-B064-0AEA0D813CF1}" srcOrd="0" destOrd="0" presId="urn:microsoft.com/office/officeart/2008/layout/LinedList"/>
    <dgm:cxn modelId="{26002774-B9B7-4DDC-8DF8-7CE43C92603A}" srcId="{ECA1CB5E-E40B-4664-BD5B-FC19E4AD85A5}" destId="{D84A9174-E0FE-40FE-AA60-B1906B822CAA}" srcOrd="1" destOrd="0" parTransId="{69FCDFE2-848B-4468-BBCA-26D2DECEE022}" sibTransId="{EDC0188E-0AB3-4851-83F2-979C819ECA74}"/>
    <dgm:cxn modelId="{62403888-8E3C-46F5-A6A8-B025AABD00BA}" type="presOf" srcId="{D84A9174-E0FE-40FE-AA60-B1906B822CAA}" destId="{160B9280-0F84-448D-AA09-D3D01444E0E4}" srcOrd="0" destOrd="0" presId="urn:microsoft.com/office/officeart/2008/layout/LinedList"/>
    <dgm:cxn modelId="{AE7BA59A-AD1C-4E70-860B-F4DF965D4A67}" srcId="{ECA1CB5E-E40B-4664-BD5B-FC19E4AD85A5}" destId="{DBDB2005-28DC-4185-AB07-734F65BBABF3}" srcOrd="3" destOrd="0" parTransId="{85A5E386-FB5E-493A-881B-7AC89CCF8263}" sibTransId="{C9ED56A6-1EC0-4B9F-A232-F117B7C0C747}"/>
    <dgm:cxn modelId="{8174329D-1FDF-499B-BC3C-3F212C0D9DDC}" srcId="{ECA1CB5E-E40B-4664-BD5B-FC19E4AD85A5}" destId="{1989F4EC-8E5B-48BD-A4E7-25B701984BFA}" srcOrd="0" destOrd="0" parTransId="{3ED78F16-13B0-4404-87B9-7AD1B1C2FBB3}" sibTransId="{5A3C3333-F851-401A-AAB5-47BAE24EB117}"/>
    <dgm:cxn modelId="{BEB258B3-FB4B-456B-BFDD-B34B8DBE367B}" type="presOf" srcId="{ECA1CB5E-E40B-4664-BD5B-FC19E4AD85A5}" destId="{3D6E656D-6325-4B14-B14B-530FB3322E22}" srcOrd="0" destOrd="0" presId="urn:microsoft.com/office/officeart/2008/layout/LinedList"/>
    <dgm:cxn modelId="{09E009E1-25FA-4EBA-A309-774A708D1B79}" type="presOf" srcId="{8152477E-0569-4E7E-9BFA-12B0F8A2866A}" destId="{E1F286DD-A79D-4C4F-B0FC-2070A4123D5C}" srcOrd="0" destOrd="0" presId="urn:microsoft.com/office/officeart/2008/layout/LinedList"/>
    <dgm:cxn modelId="{FCC6C8E7-2C5E-4EC8-9D17-8B61418D1B2A}" type="presOf" srcId="{DBDB2005-28DC-4185-AB07-734F65BBABF3}" destId="{FD3801FD-8645-424A-AF55-78DE6E5ECC0C}" srcOrd="0" destOrd="0" presId="urn:microsoft.com/office/officeart/2008/layout/LinedList"/>
    <dgm:cxn modelId="{60492C87-6199-4793-8D40-F03283E3E5EC}" type="presParOf" srcId="{3D6E656D-6325-4B14-B14B-530FB3322E22}" destId="{5238D153-A578-4212-AC89-909785744F39}" srcOrd="0" destOrd="0" presId="urn:microsoft.com/office/officeart/2008/layout/LinedList"/>
    <dgm:cxn modelId="{3162E4AD-0C93-4661-82CC-7A40E2E7ACD5}" type="presParOf" srcId="{3D6E656D-6325-4B14-B14B-530FB3322E22}" destId="{83FBFC54-6A44-4E05-A248-9C795A6C4CC0}" srcOrd="1" destOrd="0" presId="urn:microsoft.com/office/officeart/2008/layout/LinedList"/>
    <dgm:cxn modelId="{8AFEA196-6E59-4B04-AA1C-F623D96300FD}" type="presParOf" srcId="{83FBFC54-6A44-4E05-A248-9C795A6C4CC0}" destId="{F4F61129-CF52-4AEE-B064-0AEA0D813CF1}" srcOrd="0" destOrd="0" presId="urn:microsoft.com/office/officeart/2008/layout/LinedList"/>
    <dgm:cxn modelId="{E3B40545-B924-4D03-B4D9-E6CB14AAA71A}" type="presParOf" srcId="{83FBFC54-6A44-4E05-A248-9C795A6C4CC0}" destId="{87990164-8A2C-4BD4-9929-21380003C36E}" srcOrd="1" destOrd="0" presId="urn:microsoft.com/office/officeart/2008/layout/LinedList"/>
    <dgm:cxn modelId="{15D4EE76-E0AE-4938-9F70-137CA203CB4C}" type="presParOf" srcId="{3D6E656D-6325-4B14-B14B-530FB3322E22}" destId="{5728B405-A47B-46CA-87F2-1C8497393E3E}" srcOrd="2" destOrd="0" presId="urn:microsoft.com/office/officeart/2008/layout/LinedList"/>
    <dgm:cxn modelId="{0128C718-8FE2-4398-99C8-F47831A0E2C9}" type="presParOf" srcId="{3D6E656D-6325-4B14-B14B-530FB3322E22}" destId="{D4287664-38EC-4FB1-B2CA-A503414605B8}" srcOrd="3" destOrd="0" presId="urn:microsoft.com/office/officeart/2008/layout/LinedList"/>
    <dgm:cxn modelId="{739448E2-F5FF-4307-A543-D9EEF58FF16C}" type="presParOf" srcId="{D4287664-38EC-4FB1-B2CA-A503414605B8}" destId="{160B9280-0F84-448D-AA09-D3D01444E0E4}" srcOrd="0" destOrd="0" presId="urn:microsoft.com/office/officeart/2008/layout/LinedList"/>
    <dgm:cxn modelId="{FA42B19B-5ADA-4443-884A-555F3997378A}" type="presParOf" srcId="{D4287664-38EC-4FB1-B2CA-A503414605B8}" destId="{A65CA436-7998-4C15-8CC4-490228646695}" srcOrd="1" destOrd="0" presId="urn:microsoft.com/office/officeart/2008/layout/LinedList"/>
    <dgm:cxn modelId="{3768BDF6-0532-4997-B823-8EEE32D6D244}" type="presParOf" srcId="{3D6E656D-6325-4B14-B14B-530FB3322E22}" destId="{3E937881-191F-4F4E-AC7C-C75954F84178}" srcOrd="4" destOrd="0" presId="urn:microsoft.com/office/officeart/2008/layout/LinedList"/>
    <dgm:cxn modelId="{2A867DEE-8184-4936-B024-9ADA42234566}" type="presParOf" srcId="{3D6E656D-6325-4B14-B14B-530FB3322E22}" destId="{2DC74DC2-2C47-402E-A22F-ED2DC86D9EC8}" srcOrd="5" destOrd="0" presId="urn:microsoft.com/office/officeart/2008/layout/LinedList"/>
    <dgm:cxn modelId="{3BE265FF-10B4-4A09-8ED5-9F3747C2C23B}" type="presParOf" srcId="{2DC74DC2-2C47-402E-A22F-ED2DC86D9EC8}" destId="{E1F286DD-A79D-4C4F-B0FC-2070A4123D5C}" srcOrd="0" destOrd="0" presId="urn:microsoft.com/office/officeart/2008/layout/LinedList"/>
    <dgm:cxn modelId="{A7332C99-5546-4922-88E4-2B8B084E4A40}" type="presParOf" srcId="{2DC74DC2-2C47-402E-A22F-ED2DC86D9EC8}" destId="{88E034D1-6D9D-43DA-8352-2B6F18D23305}" srcOrd="1" destOrd="0" presId="urn:microsoft.com/office/officeart/2008/layout/LinedList"/>
    <dgm:cxn modelId="{3C1DDB7F-4D3D-4DE1-859F-A2E0BC4AD41A}" type="presParOf" srcId="{3D6E656D-6325-4B14-B14B-530FB3322E22}" destId="{49D79D62-D053-4F34-AF4C-9921834D8A07}" srcOrd="6" destOrd="0" presId="urn:microsoft.com/office/officeart/2008/layout/LinedList"/>
    <dgm:cxn modelId="{89BFEF91-AD0B-40FC-AA46-0D8ADEF8627C}" type="presParOf" srcId="{3D6E656D-6325-4B14-B14B-530FB3322E22}" destId="{AC7F9F0D-1F6A-4499-B519-D16BF3E0F51D}" srcOrd="7" destOrd="0" presId="urn:microsoft.com/office/officeart/2008/layout/LinedList"/>
    <dgm:cxn modelId="{8AC2E052-79E7-4FDF-AAFA-7649B3466333}" type="presParOf" srcId="{AC7F9F0D-1F6A-4499-B519-D16BF3E0F51D}" destId="{FD3801FD-8645-424A-AF55-78DE6E5ECC0C}" srcOrd="0" destOrd="0" presId="urn:microsoft.com/office/officeart/2008/layout/LinedList"/>
    <dgm:cxn modelId="{B12B5B54-2E31-43C3-9D90-A732EDB3D82A}" type="presParOf" srcId="{AC7F9F0D-1F6A-4499-B519-D16BF3E0F51D}" destId="{87C2C850-4796-401E-BDF6-4E3B14DAC4F7}"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38D153-A578-4212-AC89-909785744F39}">
      <dsp:nvSpPr>
        <dsp:cNvPr id="0" name=""/>
        <dsp:cNvSpPr/>
      </dsp:nvSpPr>
      <dsp:spPr>
        <a:xfrm>
          <a:off x="0" y="0"/>
          <a:ext cx="6797675" cy="0"/>
        </a:xfrm>
        <a:prstGeom prst="line">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w="12700" cap="flat" cmpd="sng" algn="ctr">
          <a:solidFill>
            <a:schemeClr val="accent2">
              <a:hueOff val="0"/>
              <a:satOff val="0"/>
              <a:lumOff val="0"/>
              <a:alphaOff val="0"/>
            </a:schemeClr>
          </a:solidFill>
          <a:prstDash val="solid"/>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1">
          <a:scrgbClr r="0" g="0" b="0"/>
        </a:lnRef>
        <a:fillRef idx="3">
          <a:scrgbClr r="0" g="0" b="0"/>
        </a:fillRef>
        <a:effectRef idx="3">
          <a:scrgbClr r="0" g="0" b="0"/>
        </a:effectRef>
        <a:fontRef idx="minor">
          <a:schemeClr val="lt1"/>
        </a:fontRef>
      </dsp:style>
    </dsp:sp>
    <dsp:sp modelId="{F4F61129-CF52-4AEE-B064-0AEA0D813CF1}">
      <dsp:nvSpPr>
        <dsp:cNvPr id="0" name=""/>
        <dsp:cNvSpPr/>
      </dsp:nvSpPr>
      <dsp:spPr>
        <a:xfrm>
          <a:off x="0" y="0"/>
          <a:ext cx="6797675" cy="1412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kern="1200" dirty="0">
              <a:latin typeface="Calibri" panose="020F0502020204030204" pitchFamily="34" charset="0"/>
              <a:cs typeface="Calibri" panose="020F0502020204030204" pitchFamily="34" charset="0"/>
            </a:rPr>
            <a:t>Four Consulting firm is a Nigeria based company working in the field of digital marketing and market analysis. The company is currently engaged by a USA based media company to provide a trend analysis on the top ten trending YouTube videos from the USA. With the aim to develop strategies towards marketing their upcoming projects. </a:t>
          </a:r>
          <a:endParaRPr lang="en-US" sz="1800" kern="1200" dirty="0">
            <a:latin typeface="Calibri" panose="020F0502020204030204" pitchFamily="34" charset="0"/>
            <a:cs typeface="Calibri" panose="020F0502020204030204" pitchFamily="34" charset="0"/>
          </a:endParaRPr>
        </a:p>
      </dsp:txBody>
      <dsp:txXfrm>
        <a:off x="0" y="0"/>
        <a:ext cx="6797675" cy="1412477"/>
      </dsp:txXfrm>
    </dsp:sp>
    <dsp:sp modelId="{5728B405-A47B-46CA-87F2-1C8497393E3E}">
      <dsp:nvSpPr>
        <dsp:cNvPr id="0" name=""/>
        <dsp:cNvSpPr/>
      </dsp:nvSpPr>
      <dsp:spPr>
        <a:xfrm>
          <a:off x="0" y="1412478"/>
          <a:ext cx="6797675" cy="0"/>
        </a:xfrm>
        <a:prstGeom prst="line">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w="12700" cap="flat" cmpd="sng" algn="ctr">
          <a:solidFill>
            <a:schemeClr val="accent3">
              <a:hueOff val="0"/>
              <a:satOff val="0"/>
              <a:lumOff val="0"/>
              <a:alphaOff val="0"/>
            </a:schemeClr>
          </a:solidFill>
          <a:prstDash val="solid"/>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1">
          <a:scrgbClr r="0" g="0" b="0"/>
        </a:lnRef>
        <a:fillRef idx="3">
          <a:scrgbClr r="0" g="0" b="0"/>
        </a:fillRef>
        <a:effectRef idx="3">
          <a:scrgbClr r="0" g="0" b="0"/>
        </a:effectRef>
        <a:fontRef idx="minor">
          <a:schemeClr val="lt1"/>
        </a:fontRef>
      </dsp:style>
    </dsp:sp>
    <dsp:sp modelId="{160B9280-0F84-448D-AA09-D3D01444E0E4}">
      <dsp:nvSpPr>
        <dsp:cNvPr id="0" name=""/>
        <dsp:cNvSpPr/>
      </dsp:nvSpPr>
      <dsp:spPr>
        <a:xfrm>
          <a:off x="0" y="1412477"/>
          <a:ext cx="6797675" cy="1412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latin typeface="Calibri" panose="020F0502020204030204" pitchFamily="34" charset="0"/>
              <a:cs typeface="Calibri" panose="020F0502020204030204" pitchFamily="34" charset="0"/>
            </a:rPr>
            <a:t>The client company has been experiencing a downturn in its YouTube subscribers' targets and views lately despite maximum efforts  channeled towards its media productions.  Hence a need for an exploratory analysis of trending videos to guide its re-strategy of its YouTube products. </a:t>
          </a:r>
        </a:p>
      </dsp:txBody>
      <dsp:txXfrm>
        <a:off x="0" y="1412477"/>
        <a:ext cx="6797675" cy="1412477"/>
      </dsp:txXfrm>
    </dsp:sp>
    <dsp:sp modelId="{3E937881-191F-4F4E-AC7C-C75954F84178}">
      <dsp:nvSpPr>
        <dsp:cNvPr id="0" name=""/>
        <dsp:cNvSpPr/>
      </dsp:nvSpPr>
      <dsp:spPr>
        <a:xfrm>
          <a:off x="0" y="2824956"/>
          <a:ext cx="6797675" cy="0"/>
        </a:xfrm>
        <a:prstGeom prst="line">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w="12700" cap="flat" cmpd="sng" algn="ctr">
          <a:solidFill>
            <a:schemeClr val="accent4">
              <a:hueOff val="0"/>
              <a:satOff val="0"/>
              <a:lumOff val="0"/>
              <a:alphaOff val="0"/>
            </a:schemeClr>
          </a:solidFill>
          <a:prstDash val="solid"/>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1">
          <a:scrgbClr r="0" g="0" b="0"/>
        </a:lnRef>
        <a:fillRef idx="3">
          <a:scrgbClr r="0" g="0" b="0"/>
        </a:fillRef>
        <a:effectRef idx="3">
          <a:scrgbClr r="0" g="0" b="0"/>
        </a:effectRef>
        <a:fontRef idx="minor">
          <a:schemeClr val="lt1"/>
        </a:fontRef>
      </dsp:style>
    </dsp:sp>
    <dsp:sp modelId="{E1F286DD-A79D-4C4F-B0FC-2070A4123D5C}">
      <dsp:nvSpPr>
        <dsp:cNvPr id="0" name=""/>
        <dsp:cNvSpPr/>
      </dsp:nvSpPr>
      <dsp:spPr>
        <a:xfrm>
          <a:off x="0" y="2824955"/>
          <a:ext cx="6797675" cy="1412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kern="1200" dirty="0">
              <a:latin typeface="Calibri" panose="020F0502020204030204" pitchFamily="34" charset="0"/>
              <a:cs typeface="Calibri" panose="020F0502020204030204" pitchFamily="34" charset="0"/>
            </a:rPr>
            <a:t>The expected results was to show the contributory factors for trending videos on YouTube also provide strategies on how to promote the company’s upcoming projects.</a:t>
          </a:r>
          <a:endParaRPr lang="en-US" sz="1800" kern="1200" dirty="0">
            <a:latin typeface="Calibri" panose="020F0502020204030204" pitchFamily="34" charset="0"/>
            <a:cs typeface="Calibri" panose="020F0502020204030204" pitchFamily="34" charset="0"/>
          </a:endParaRPr>
        </a:p>
      </dsp:txBody>
      <dsp:txXfrm>
        <a:off x="0" y="2824955"/>
        <a:ext cx="6797675" cy="1412477"/>
      </dsp:txXfrm>
    </dsp:sp>
    <dsp:sp modelId="{49D79D62-D053-4F34-AF4C-9921834D8A07}">
      <dsp:nvSpPr>
        <dsp:cNvPr id="0" name=""/>
        <dsp:cNvSpPr/>
      </dsp:nvSpPr>
      <dsp:spPr>
        <a:xfrm>
          <a:off x="0" y="4237434"/>
          <a:ext cx="6797675" cy="0"/>
        </a:xfrm>
        <a:prstGeom prst="line">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w="12700" cap="flat" cmpd="sng" algn="ctr">
          <a:solidFill>
            <a:schemeClr val="accent5">
              <a:hueOff val="0"/>
              <a:satOff val="0"/>
              <a:lumOff val="0"/>
              <a:alphaOff val="0"/>
            </a:schemeClr>
          </a:solidFill>
          <a:prstDash val="solid"/>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1">
          <a:scrgbClr r="0" g="0" b="0"/>
        </a:lnRef>
        <a:fillRef idx="3">
          <a:scrgbClr r="0" g="0" b="0"/>
        </a:fillRef>
        <a:effectRef idx="3">
          <a:scrgbClr r="0" g="0" b="0"/>
        </a:effectRef>
        <a:fontRef idx="minor">
          <a:schemeClr val="lt1"/>
        </a:fontRef>
      </dsp:style>
    </dsp:sp>
    <dsp:sp modelId="{FD3801FD-8645-424A-AF55-78DE6E5ECC0C}">
      <dsp:nvSpPr>
        <dsp:cNvPr id="0" name=""/>
        <dsp:cNvSpPr/>
      </dsp:nvSpPr>
      <dsp:spPr>
        <a:xfrm>
          <a:off x="0" y="4237433"/>
          <a:ext cx="6797675" cy="1412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kern="1200" dirty="0">
              <a:latin typeface="Calibri" panose="020F0502020204030204" pitchFamily="34" charset="0"/>
              <a:cs typeface="Calibri" panose="020F0502020204030204" pitchFamily="34" charset="0"/>
            </a:rPr>
            <a:t>It is expected that these findings will benefit the company to improve its output visage and increase market size as well as profit both in the USA and Globally.</a:t>
          </a:r>
          <a:endParaRPr lang="en-US" sz="1800" kern="1200" dirty="0">
            <a:latin typeface="Calibri" panose="020F0502020204030204" pitchFamily="34" charset="0"/>
            <a:cs typeface="Calibri" panose="020F0502020204030204" pitchFamily="34" charset="0"/>
          </a:endParaRPr>
        </a:p>
      </dsp:txBody>
      <dsp:txXfrm>
        <a:off x="0" y="4237433"/>
        <a:ext cx="6797675" cy="141247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471623-13C3-4541-96C6-59F43C8369F1}" type="datetimeFigureOut">
              <a:rPr lang="en-GB" smtClean="0"/>
              <a:t>13/05/2022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2954CE-4C2B-463C-A950-EDD876A52C47}" type="slidenum">
              <a:rPr lang="en-GB" smtClean="0"/>
              <a:t>‹#›</a:t>
            </a:fld>
            <a:endParaRPr lang="en-GB"/>
          </a:p>
        </p:txBody>
      </p:sp>
    </p:spTree>
    <p:extLst>
      <p:ext uri="{BB962C8B-B14F-4D97-AF65-F5344CB8AC3E}">
        <p14:creationId xmlns:p14="http://schemas.microsoft.com/office/powerpoint/2010/main" val="2641286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kaggle.com/"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The dataset explore was derived from the </a:t>
            </a:r>
            <a:r>
              <a:rPr lang="da-DK" sz="1200" dirty="0"/>
              <a:t>Kaggle (</a:t>
            </a:r>
            <a:r>
              <a:rPr lang="da-DK" sz="1200" dirty="0">
                <a:hlinkClick r:id="rId3"/>
              </a:rPr>
              <a:t>https://www.kaggle.com/</a:t>
            </a:r>
            <a:r>
              <a:rPr lang="da-DK" sz="1200" dirty="0"/>
              <a:t>), a public dataset that contained the raw files of YouTube uploaded videos. The dataset is not a machine learning data hence we are only </a:t>
            </a:r>
            <a:r>
              <a:rPr lang="en-GB" sz="1200" dirty="0"/>
              <a:t>extracting to see how the data can benefit the business.</a:t>
            </a:r>
            <a:endParaRPr lang="da-DK"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The files have 40949 records showing: headings around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video_id</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trending_date</a:t>
            </a:r>
            <a:r>
              <a:rPr lang="en-GB" sz="1800" dirty="0">
                <a:effectLst/>
                <a:latin typeface="Calibri" panose="020F0502020204030204" pitchFamily="34" charset="0"/>
                <a:ea typeface="Calibri" panose="020F0502020204030204" pitchFamily="34" charset="0"/>
                <a:cs typeface="Times New Roman" panose="02020603050405020304" pitchFamily="18" charset="0"/>
              </a:rPr>
              <a:t>	, title,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channel_title</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category_id</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publish_time</a:t>
            </a:r>
            <a:r>
              <a:rPr lang="en-GB" sz="1800" dirty="0">
                <a:effectLst/>
                <a:latin typeface="Calibri" panose="020F0502020204030204" pitchFamily="34" charset="0"/>
                <a:ea typeface="Calibri" panose="020F0502020204030204" pitchFamily="34" charset="0"/>
                <a:cs typeface="Times New Roman" panose="02020603050405020304" pitchFamily="18" charset="0"/>
              </a:rPr>
              <a:t>, tags, views, likes, dislikes,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comment_count</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thumbnail_link</a:t>
            </a:r>
            <a:r>
              <a:rPr lang="en-GB" sz="1800" dirty="0">
                <a:effectLst/>
                <a:latin typeface="Calibri" panose="020F0502020204030204" pitchFamily="34" charset="0"/>
                <a:ea typeface="Calibri" panose="020F0502020204030204" pitchFamily="34" charset="0"/>
                <a:cs typeface="Times New Roman" panose="02020603050405020304" pitchFamily="18" charset="0"/>
              </a:rPr>
              <a:t>, comments­_</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disabled,ratings_disabled</a:t>
            </a:r>
            <a:r>
              <a:rPr lang="en-GB" sz="1800" dirty="0">
                <a:effectLst/>
                <a:latin typeface="Calibri" panose="020F0502020204030204" pitchFamily="34" charset="0"/>
                <a:ea typeface="Calibri" panose="020F0502020204030204" pitchFamily="34" charset="0"/>
                <a:cs typeface="Times New Roman" panose="02020603050405020304" pitchFamily="18" charset="0"/>
              </a:rPr>
              <a:t>,	video_error,_</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or_removed</a:t>
            </a:r>
            <a:r>
              <a:rPr lang="en-GB" sz="1800" dirty="0">
                <a:effectLst/>
                <a:latin typeface="Calibri" panose="020F0502020204030204" pitchFamily="34" charset="0"/>
                <a:ea typeface="Calibri" panose="020F0502020204030204" pitchFamily="34" charset="0"/>
                <a:cs typeface="Times New Roman" panose="02020603050405020304" pitchFamily="18" charset="0"/>
              </a:rPr>
              <a:t>	description</a:t>
            </a:r>
          </a:p>
          <a:p>
            <a:endParaRPr lang="en-GB" sz="1200" dirty="0"/>
          </a:p>
          <a:p>
            <a:endParaRPr lang="en-GB" dirty="0"/>
          </a:p>
        </p:txBody>
      </p:sp>
      <p:sp>
        <p:nvSpPr>
          <p:cNvPr id="4" name="Slide Number Placeholder 3"/>
          <p:cNvSpPr>
            <a:spLocks noGrp="1"/>
          </p:cNvSpPr>
          <p:nvPr>
            <p:ph type="sldNum" sz="quarter" idx="5"/>
          </p:nvPr>
        </p:nvSpPr>
        <p:spPr/>
        <p:txBody>
          <a:bodyPr/>
          <a:lstStyle/>
          <a:p>
            <a:fld id="{972954CE-4C2B-463C-A950-EDD876A52C47}" type="slidenum">
              <a:rPr lang="en-GB" smtClean="0"/>
              <a:t>3</a:t>
            </a:fld>
            <a:endParaRPr lang="en-GB"/>
          </a:p>
        </p:txBody>
      </p:sp>
    </p:spTree>
    <p:extLst>
      <p:ext uri="{BB962C8B-B14F-4D97-AF65-F5344CB8AC3E}">
        <p14:creationId xmlns:p14="http://schemas.microsoft.com/office/powerpoint/2010/main" val="1138867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5/13/2022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5/13/2022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5/13/2022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5/13/2022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5/13/2022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5/13/2022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5/13/2022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5/13/2022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5/13/2022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5/13/2022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audio" Target="../media/media2.m4a"/><Relationship Id="rId7" Type="http://schemas.openxmlformats.org/officeDocument/2006/relationships/diagramQuickStyle" Target="../diagrams/quickStyle1.xml"/><Relationship Id="rId2" Type="http://schemas.microsoft.com/office/2007/relationships/media" Target="../media/media2.m4a"/><Relationship Id="rId1" Type="http://schemas.openxmlformats.org/officeDocument/2006/relationships/themeOverride" Target="../theme/themeOverride2.xml"/><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slideLayout" Target="../slideLayouts/slideLayout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Autofit/>
          </a:bodyPr>
          <a:lstStyle/>
          <a:p>
            <a:pPr algn="ctr"/>
            <a:r>
              <a:rPr lang="en-US" sz="4400" dirty="0">
                <a:latin typeface="Calibri" panose="020F0502020204030204" pitchFamily="34" charset="0"/>
                <a:cs typeface="Calibri" panose="020F0502020204030204" pitchFamily="34" charset="0"/>
              </a:rPr>
              <a:t>Trending YouTube Videos in the USA</a:t>
            </a:r>
            <a:br>
              <a:rPr lang="en-US" sz="4400" dirty="0">
                <a:latin typeface="Calibri" panose="020F0502020204030204" pitchFamily="34" charset="0"/>
                <a:cs typeface="Calibri" panose="020F0502020204030204" pitchFamily="34" charset="0"/>
              </a:rPr>
            </a:br>
            <a:r>
              <a:rPr lang="en-US" sz="2800" b="1" dirty="0">
                <a:latin typeface="Calibri" panose="020F0502020204030204" pitchFamily="34" charset="0"/>
                <a:cs typeface="Calibri" panose="020F0502020204030204" pitchFamily="34" charset="0"/>
              </a:rPr>
              <a:t>presented by:</a:t>
            </a:r>
            <a:br>
              <a:rPr lang="en-US" sz="2800" b="1" dirty="0">
                <a:latin typeface="Calibri" panose="020F0502020204030204" pitchFamily="34" charset="0"/>
                <a:cs typeface="Calibri" panose="020F0502020204030204" pitchFamily="34" charset="0"/>
              </a:rPr>
            </a:br>
            <a:r>
              <a:rPr lang="en-US" sz="3200" dirty="0">
                <a:latin typeface="Calibri" panose="020F0502020204030204" pitchFamily="34" charset="0"/>
                <a:cs typeface="Calibri" panose="020F0502020204030204" pitchFamily="34" charset="0"/>
              </a:rPr>
              <a:t>Group four (Four consulting Firm)</a:t>
            </a:r>
            <a:endParaRPr lang="en-US" sz="4400" dirty="0">
              <a:latin typeface="Calibri" panose="020F0502020204030204" pitchFamily="34" charset="0"/>
              <a:cs typeface="Calibri" panose="020F050202020403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fontScale="47500" lnSpcReduction="20000"/>
          </a:bodyPr>
          <a:lstStyle/>
          <a:p>
            <a:r>
              <a:rPr lang="en-US" b="1" dirty="0">
                <a:latin typeface="Calibri" panose="020F0502020204030204" pitchFamily="34" charset="0"/>
                <a:cs typeface="Calibri" panose="020F0502020204030204" pitchFamily="34" charset="0"/>
              </a:rPr>
              <a:t>Group members:</a:t>
            </a:r>
          </a:p>
          <a:p>
            <a:r>
              <a:rPr lang="en-US" b="1" dirty="0">
                <a:latin typeface="Calibri" panose="020F0502020204030204" pitchFamily="34" charset="0"/>
                <a:cs typeface="Calibri" panose="020F0502020204030204" pitchFamily="34" charset="0"/>
              </a:rPr>
              <a:t>Deborah </a:t>
            </a:r>
            <a:r>
              <a:rPr lang="en-US" b="1" dirty="0" err="1">
                <a:latin typeface="Calibri" panose="020F0502020204030204" pitchFamily="34" charset="0"/>
                <a:cs typeface="Calibri" panose="020F0502020204030204" pitchFamily="34" charset="0"/>
              </a:rPr>
              <a:t>Olubolade</a:t>
            </a:r>
            <a:endParaRPr lang="en-US" b="1"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Mary Makanjuola</a:t>
            </a:r>
          </a:p>
          <a:p>
            <a:r>
              <a:rPr lang="en-US" b="1" dirty="0">
                <a:latin typeface="Calibri" panose="020F0502020204030204" pitchFamily="34" charset="0"/>
                <a:cs typeface="Calibri" panose="020F0502020204030204" pitchFamily="34" charset="0"/>
              </a:rPr>
              <a:t>Flourish </a:t>
            </a:r>
            <a:r>
              <a:rPr lang="en-US" b="1" dirty="0" err="1">
                <a:latin typeface="Calibri" panose="020F0502020204030204" pitchFamily="34" charset="0"/>
                <a:cs typeface="Calibri" panose="020F0502020204030204" pitchFamily="34" charset="0"/>
              </a:rPr>
              <a:t>Erhijakpor</a:t>
            </a:r>
            <a:endParaRPr lang="en-US" b="1"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9" name="Audio 8">
            <a:hlinkClick r:id="" action="ppaction://media"/>
            <a:extLst>
              <a:ext uri="{FF2B5EF4-FFF2-40B4-BE49-F238E27FC236}">
                <a16:creationId xmlns:a16="http://schemas.microsoft.com/office/drawing/2014/main" id="{7F287493-603E-4F08-8AD2-B0CED2486BA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895915843"/>
      </p:ext>
    </p:extLst>
  </p:cSld>
  <p:clrMapOvr>
    <a:masterClrMapping/>
  </p:clrMapOvr>
  <mc:AlternateContent xmlns:mc="http://schemas.openxmlformats.org/markup-compatibility/2006">
    <mc:Choice xmlns:p14="http://schemas.microsoft.com/office/powerpoint/2010/main" Requires="p14">
      <p:transition spd="slow" p14:dur="2000" advTm="7928"/>
    </mc:Choice>
    <mc:Fallback>
      <p:transition spd="slow" advTm="7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492370" y="516835"/>
            <a:ext cx="3084844" cy="5772840"/>
          </a:xfrm>
        </p:spPr>
        <p:txBody>
          <a:bodyPr anchor="ctr">
            <a:normAutofit/>
          </a:bodyPr>
          <a:lstStyle/>
          <a:p>
            <a:r>
              <a:rPr lang="en-US" sz="3600">
                <a:solidFill>
                  <a:schemeClr val="bg1"/>
                </a:solidFill>
              </a:rPr>
              <a:t>Executive summary </a:t>
            </a:r>
          </a:p>
        </p:txBody>
      </p:sp>
      <p:graphicFrame>
        <p:nvGraphicFramePr>
          <p:cNvPr id="18" name="Content Placeholder 4">
            <a:extLst>
              <a:ext uri="{FF2B5EF4-FFF2-40B4-BE49-F238E27FC236}">
                <a16:creationId xmlns:a16="http://schemas.microsoft.com/office/drawing/2014/main" id="{679BC821-8B5D-B068-472F-ED4899A91D37}"/>
              </a:ext>
            </a:extLst>
          </p:cNvPr>
          <p:cNvGraphicFramePr>
            <a:graphicFrameLocks noGrp="1"/>
          </p:cNvGraphicFramePr>
          <p:nvPr>
            <p:ph idx="1"/>
            <p:extLst>
              <p:ext uri="{D42A27DB-BD31-4B8C-83A1-F6EECF244321}">
                <p14:modId xmlns:p14="http://schemas.microsoft.com/office/powerpoint/2010/main" val="793907963"/>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2" name="Audio 11">
            <a:hlinkClick r:id="" action="ppaction://media"/>
            <a:extLst>
              <a:ext uri="{FF2B5EF4-FFF2-40B4-BE49-F238E27FC236}">
                <a16:creationId xmlns:a16="http://schemas.microsoft.com/office/drawing/2014/main" id="{2670490F-8C0B-4E5C-AA22-96058D48EDD3}"/>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65522590"/>
      </p:ext>
    </p:extLst>
  </p:cSld>
  <p:clrMapOvr>
    <a:masterClrMapping/>
  </p:clrMapOvr>
  <mc:AlternateContent xmlns:mc="http://schemas.openxmlformats.org/markup-compatibility/2006">
    <mc:Choice xmlns:p14="http://schemas.microsoft.com/office/powerpoint/2010/main" Requires="p14">
      <p:transition spd="slow" p14:dur="2000" advTm="23647"/>
    </mc:Choice>
    <mc:Fallback>
      <p:transition spd="slow" advTm="236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Illuminated server room panel">
            <a:extLst>
              <a:ext uri="{FF2B5EF4-FFF2-40B4-BE49-F238E27FC236}">
                <a16:creationId xmlns:a16="http://schemas.microsoft.com/office/drawing/2014/main" id="{1662370B-C379-7A61-818E-F66D8173832D}"/>
              </a:ext>
            </a:extLst>
          </p:cNvPr>
          <p:cNvPicPr>
            <a:picLocks noChangeAspect="1"/>
          </p:cNvPicPr>
          <p:nvPr/>
        </p:nvPicPr>
        <p:blipFill rotWithShape="1">
          <a:blip r:embed="rId5"/>
          <a:srcRect l="24345" r="31076" b="-1"/>
          <a:stretch/>
        </p:blipFill>
        <p:spPr>
          <a:xfrm>
            <a:off x="20" y="10"/>
            <a:ext cx="4580077" cy="6857990"/>
          </a:xfrm>
          <a:prstGeom prst="rect">
            <a:avLst/>
          </a:prstGeom>
        </p:spPr>
      </p:pic>
      <p:sp>
        <p:nvSpPr>
          <p:cNvPr id="2" name="Title 1">
            <a:extLst>
              <a:ext uri="{FF2B5EF4-FFF2-40B4-BE49-F238E27FC236}">
                <a16:creationId xmlns:a16="http://schemas.microsoft.com/office/drawing/2014/main" id="{53D5BCBE-31ED-488F-89AB-5A5150ACC84A}"/>
              </a:ext>
            </a:extLst>
          </p:cNvPr>
          <p:cNvSpPr>
            <a:spLocks noGrp="1"/>
          </p:cNvSpPr>
          <p:nvPr>
            <p:ph type="title"/>
          </p:nvPr>
        </p:nvSpPr>
        <p:spPr>
          <a:xfrm>
            <a:off x="447673" y="2977050"/>
            <a:ext cx="5983605" cy="451950"/>
          </a:xfrm>
        </p:spPr>
        <p:txBody>
          <a:bodyPr>
            <a:normAutofit fontScale="90000"/>
          </a:bodyPr>
          <a:lstStyle/>
          <a:p>
            <a:r>
              <a:rPr lang="en-GB" b="1" dirty="0">
                <a:solidFill>
                  <a:srgbClr val="FFC000"/>
                </a:solidFill>
                <a:latin typeface="Calibri" panose="020F0502020204030204" pitchFamily="34" charset="0"/>
                <a:cs typeface="Calibri" panose="020F0502020204030204" pitchFamily="34" charset="0"/>
              </a:rPr>
              <a:t>Data description</a:t>
            </a:r>
          </a:p>
        </p:txBody>
      </p:sp>
      <p:cxnSp>
        <p:nvCxnSpPr>
          <p:cNvPr id="15" name="Straight Connector 10">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837504C-0715-4460-9949-955AD889DB31}"/>
              </a:ext>
            </a:extLst>
          </p:cNvPr>
          <p:cNvSpPr>
            <a:spLocks noGrp="1"/>
          </p:cNvSpPr>
          <p:nvPr>
            <p:ph idx="1"/>
          </p:nvPr>
        </p:nvSpPr>
        <p:spPr>
          <a:xfrm>
            <a:off x="5027750" y="150447"/>
            <a:ext cx="5983606" cy="3760891"/>
          </a:xfrm>
        </p:spPr>
        <p:txBody>
          <a:bodyPr>
            <a:normAutofit/>
          </a:bodyPr>
          <a:lstStyle/>
          <a:p>
            <a:pPr marL="0" indent="0">
              <a:buNone/>
            </a:pPr>
            <a:r>
              <a:rPr lang="en-GB" dirty="0">
                <a:latin typeface="Calibri" panose="020F0502020204030204" pitchFamily="34" charset="0"/>
                <a:cs typeface="Calibri" panose="020F0502020204030204" pitchFamily="34" charset="0"/>
              </a:rPr>
              <a:t>The data head column shows the video ID, title, trending date, tags, views, likes, dislikes, links and descriptions. The total set review was 40949 videos within the month of November. Below is a descriptive table that gives the overview of the data </a:t>
            </a:r>
          </a:p>
          <a:p>
            <a:pPr marL="0" indent="0">
              <a:buNone/>
            </a:pPr>
            <a:endParaRPr lang="en-GB" dirty="0">
              <a:latin typeface="Calibri" panose="020F0502020204030204" pitchFamily="34" charset="0"/>
              <a:cs typeface="Calibri" panose="020F0502020204030204" pitchFamily="34" charset="0"/>
            </a:endParaRPr>
          </a:p>
          <a:p>
            <a:pPr marL="0" indent="0">
              <a:buNone/>
            </a:pPr>
            <a:endParaRPr lang="en-GB" dirty="0">
              <a:latin typeface="Calibri" panose="020F0502020204030204" pitchFamily="34" charset="0"/>
              <a:cs typeface="Calibri" panose="020F0502020204030204" pitchFamily="34" charset="0"/>
            </a:endParaRPr>
          </a:p>
          <a:p>
            <a:r>
              <a:rPr lang="da-DK" dirty="0">
                <a:latin typeface="Calibri" panose="020F0502020204030204" pitchFamily="34" charset="0"/>
                <a:cs typeface="Calibri" panose="020F0502020204030204" pitchFamily="34" charset="0"/>
              </a:rPr>
              <a:t>	</a:t>
            </a:r>
          </a:p>
          <a:p>
            <a:endParaRPr lang="da-DK" dirty="0">
              <a:latin typeface="Calibri" panose="020F0502020204030204" pitchFamily="34" charset="0"/>
              <a:cs typeface="Calibri" panose="020F0502020204030204" pitchFamily="34" charset="0"/>
            </a:endParaRPr>
          </a:p>
        </p:txBody>
      </p:sp>
      <p:graphicFrame>
        <p:nvGraphicFramePr>
          <p:cNvPr id="10" name="Table 9">
            <a:extLst>
              <a:ext uri="{FF2B5EF4-FFF2-40B4-BE49-F238E27FC236}">
                <a16:creationId xmlns:a16="http://schemas.microsoft.com/office/drawing/2014/main" id="{C1A7EA5A-33CC-408E-9D0E-AD09290E539A}"/>
              </a:ext>
            </a:extLst>
          </p:cNvPr>
          <p:cNvGraphicFramePr>
            <a:graphicFrameLocks noGrp="1"/>
          </p:cNvGraphicFramePr>
          <p:nvPr>
            <p:extLst>
              <p:ext uri="{D42A27DB-BD31-4B8C-83A1-F6EECF244321}">
                <p14:modId xmlns:p14="http://schemas.microsoft.com/office/powerpoint/2010/main" val="559805495"/>
              </p:ext>
            </p:extLst>
          </p:nvPr>
        </p:nvGraphicFramePr>
        <p:xfrm>
          <a:off x="5296440" y="2351833"/>
          <a:ext cx="6447885" cy="3119010"/>
        </p:xfrm>
        <a:graphic>
          <a:graphicData uri="http://schemas.openxmlformats.org/drawingml/2006/table">
            <a:tbl>
              <a:tblPr>
                <a:tableStyleId>{5C22544A-7EE6-4342-B048-85BDC9FD1C3A}</a:tableStyleId>
              </a:tblPr>
              <a:tblGrid>
                <a:gridCol w="1289577">
                  <a:extLst>
                    <a:ext uri="{9D8B030D-6E8A-4147-A177-3AD203B41FA5}">
                      <a16:colId xmlns:a16="http://schemas.microsoft.com/office/drawing/2014/main" val="724570036"/>
                    </a:ext>
                  </a:extLst>
                </a:gridCol>
                <a:gridCol w="1289577">
                  <a:extLst>
                    <a:ext uri="{9D8B030D-6E8A-4147-A177-3AD203B41FA5}">
                      <a16:colId xmlns:a16="http://schemas.microsoft.com/office/drawing/2014/main" val="57352872"/>
                    </a:ext>
                  </a:extLst>
                </a:gridCol>
                <a:gridCol w="1289577">
                  <a:extLst>
                    <a:ext uri="{9D8B030D-6E8A-4147-A177-3AD203B41FA5}">
                      <a16:colId xmlns:a16="http://schemas.microsoft.com/office/drawing/2014/main" val="3308896384"/>
                    </a:ext>
                  </a:extLst>
                </a:gridCol>
                <a:gridCol w="1289577">
                  <a:extLst>
                    <a:ext uri="{9D8B030D-6E8A-4147-A177-3AD203B41FA5}">
                      <a16:colId xmlns:a16="http://schemas.microsoft.com/office/drawing/2014/main" val="2270887841"/>
                    </a:ext>
                  </a:extLst>
                </a:gridCol>
                <a:gridCol w="1289577">
                  <a:extLst>
                    <a:ext uri="{9D8B030D-6E8A-4147-A177-3AD203B41FA5}">
                      <a16:colId xmlns:a16="http://schemas.microsoft.com/office/drawing/2014/main" val="1535079178"/>
                    </a:ext>
                  </a:extLst>
                </a:gridCol>
              </a:tblGrid>
              <a:tr h="606289">
                <a:tc>
                  <a:txBody>
                    <a:bodyPr/>
                    <a:lstStyle/>
                    <a:p>
                      <a:endParaRPr lang="en-GB" sz="1800">
                        <a:effectLst/>
                        <a:latin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a:effectLst/>
                        </a:rPr>
                        <a:t>views</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likes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a:effectLst/>
                        </a:rPr>
                        <a:t>dislikes</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a:effectLst/>
                        </a:rPr>
                        <a:t>comment count</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3781902268"/>
                  </a:ext>
                </a:extLst>
              </a:tr>
              <a:tr h="606289">
                <a:tc>
                  <a:txBody>
                    <a:bodyPr/>
                    <a:lstStyle/>
                    <a:p>
                      <a:pPr>
                        <a:lnSpc>
                          <a:spcPct val="107000"/>
                        </a:lnSpc>
                        <a:spcAft>
                          <a:spcPts val="800"/>
                        </a:spcAft>
                      </a:pPr>
                      <a:r>
                        <a:rPr lang="en-GB" sz="1800">
                          <a:effectLst/>
                        </a:rPr>
                        <a:t>mean</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2360784.6</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74266.7</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3711.4</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8446.8</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3201354881"/>
                  </a:ext>
                </a:extLst>
              </a:tr>
              <a:tr h="606289">
                <a:tc>
                  <a:txBody>
                    <a:bodyPr/>
                    <a:lstStyle/>
                    <a:p>
                      <a:pPr>
                        <a:lnSpc>
                          <a:spcPct val="107000"/>
                        </a:lnSpc>
                        <a:spcAft>
                          <a:spcPts val="800"/>
                        </a:spcAft>
                      </a:pPr>
                      <a:r>
                        <a:rPr lang="en-GB" sz="1800">
                          <a:effectLst/>
                        </a:rPr>
                        <a:t>std</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7394113.8</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228885.3</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29029.7</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37430.5</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619618366"/>
                  </a:ext>
                </a:extLst>
              </a:tr>
              <a:tr h="346927">
                <a:tc>
                  <a:txBody>
                    <a:bodyPr/>
                    <a:lstStyle/>
                    <a:p>
                      <a:pPr>
                        <a:lnSpc>
                          <a:spcPct val="107000"/>
                        </a:lnSpc>
                        <a:spcAft>
                          <a:spcPts val="800"/>
                        </a:spcAft>
                      </a:pPr>
                      <a:r>
                        <a:rPr lang="en-GB" sz="1800">
                          <a:effectLst/>
                        </a:rPr>
                        <a:t>min</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549.0</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0.0</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0.0</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0.0</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627131764"/>
                  </a:ext>
                </a:extLst>
              </a:tr>
              <a:tr h="606289">
                <a:tc>
                  <a:txBody>
                    <a:bodyPr/>
                    <a:lstStyle/>
                    <a:p>
                      <a:pPr>
                        <a:lnSpc>
                          <a:spcPct val="107000"/>
                        </a:lnSpc>
                        <a:spcAft>
                          <a:spcPts val="800"/>
                        </a:spcAft>
                      </a:pPr>
                      <a:r>
                        <a:rPr lang="en-GB" sz="1800">
                          <a:effectLst/>
                        </a:rPr>
                        <a:t>max</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225211923.</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5613827.</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1674420</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1361580</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3817732589"/>
                  </a:ext>
                </a:extLst>
              </a:tr>
              <a:tr h="346927">
                <a:tc>
                  <a:txBody>
                    <a:bodyPr/>
                    <a:lstStyle/>
                    <a:p>
                      <a:pPr>
                        <a:lnSpc>
                          <a:spcPct val="107000"/>
                        </a:lnSpc>
                        <a:spcAft>
                          <a:spcPts val="800"/>
                        </a:spcAft>
                      </a:pPr>
                      <a:r>
                        <a:rPr lang="en-GB" sz="1800">
                          <a:effectLst/>
                        </a:rPr>
                        <a:t>Count (n) =</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a:effectLst/>
                        </a:rPr>
                        <a:t>40949</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a:effectLst/>
                        </a:rPr>
                        <a:t>40949</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a:effectLst/>
                        </a:rPr>
                        <a:t>40949</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tc>
                  <a:txBody>
                    <a:bodyPr/>
                    <a:lstStyle/>
                    <a:p>
                      <a:pPr>
                        <a:lnSpc>
                          <a:spcPct val="107000"/>
                        </a:lnSpc>
                        <a:spcAft>
                          <a:spcPts val="800"/>
                        </a:spcAft>
                      </a:pPr>
                      <a:r>
                        <a:rPr lang="en-GB" sz="1800" dirty="0">
                          <a:effectLst/>
                        </a:rPr>
                        <a:t>40949</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4272214574"/>
                  </a:ext>
                </a:extLst>
              </a:tr>
            </a:tbl>
          </a:graphicData>
        </a:graphic>
      </p:graphicFrame>
      <p:pic>
        <p:nvPicPr>
          <p:cNvPr id="18" name="Audio 17">
            <a:hlinkClick r:id="" action="ppaction://media"/>
            <a:extLst>
              <a:ext uri="{FF2B5EF4-FFF2-40B4-BE49-F238E27FC236}">
                <a16:creationId xmlns:a16="http://schemas.microsoft.com/office/drawing/2014/main" id="{4D611798-1F6B-495D-9B82-DFC10F95B7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212323004"/>
      </p:ext>
    </p:extLst>
  </p:cSld>
  <p:clrMapOvr>
    <a:masterClrMapping/>
  </p:clrMapOvr>
  <mc:AlternateContent xmlns:mc="http://schemas.openxmlformats.org/markup-compatibility/2006">
    <mc:Choice xmlns:p14="http://schemas.microsoft.com/office/powerpoint/2010/main" Requires="p14">
      <p:transition spd="slow" p14:dur="2000" advTm="26318"/>
    </mc:Choice>
    <mc:Fallback>
      <p:transition spd="slow" advTm="26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3B0F6-0989-4264-A750-3A0F46E1CF85}"/>
              </a:ext>
            </a:extLst>
          </p:cNvPr>
          <p:cNvSpPr>
            <a:spLocks noGrp="1"/>
          </p:cNvSpPr>
          <p:nvPr>
            <p:ph type="title" idx="4294967295"/>
          </p:nvPr>
        </p:nvSpPr>
        <p:spPr>
          <a:xfrm>
            <a:off x="0" y="642938"/>
            <a:ext cx="3176588" cy="576262"/>
          </a:xfrm>
        </p:spPr>
        <p:txBody>
          <a:bodyPr>
            <a:normAutofit fontScale="90000"/>
          </a:bodyPr>
          <a:lstStyle/>
          <a:p>
            <a:r>
              <a:rPr lang="en-GB" sz="4000" dirty="0">
                <a:latin typeface="Calibri" panose="020F0502020204030204" pitchFamily="34" charset="0"/>
                <a:cs typeface="Calibri" panose="020F0502020204030204" pitchFamily="34" charset="0"/>
              </a:rPr>
              <a:t>Data visualization</a:t>
            </a:r>
          </a:p>
        </p:txBody>
      </p:sp>
      <p:graphicFrame>
        <p:nvGraphicFramePr>
          <p:cNvPr id="16" name="Content Placeholder 15">
            <a:extLst>
              <a:ext uri="{FF2B5EF4-FFF2-40B4-BE49-F238E27FC236}">
                <a16:creationId xmlns:a16="http://schemas.microsoft.com/office/drawing/2014/main" id="{68990F29-6FD1-4766-B8F8-97C8197DD652}"/>
              </a:ext>
            </a:extLst>
          </p:cNvPr>
          <p:cNvGraphicFramePr>
            <a:graphicFrameLocks noGrp="1"/>
          </p:cNvGraphicFramePr>
          <p:nvPr>
            <p:ph idx="4294967295"/>
            <p:extLst>
              <p:ext uri="{D42A27DB-BD31-4B8C-83A1-F6EECF244321}">
                <p14:modId xmlns:p14="http://schemas.microsoft.com/office/powerpoint/2010/main" val="1602140093"/>
              </p:ext>
            </p:extLst>
          </p:nvPr>
        </p:nvGraphicFramePr>
        <p:xfrm>
          <a:off x="550008" y="1862798"/>
          <a:ext cx="5217746" cy="3797910"/>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Box 3">
            <a:extLst>
              <a:ext uri="{FF2B5EF4-FFF2-40B4-BE49-F238E27FC236}">
                <a16:creationId xmlns:a16="http://schemas.microsoft.com/office/drawing/2014/main" id="{32A8EBAA-C3CB-49BF-8C5C-6D81D3964D14}"/>
              </a:ext>
            </a:extLst>
          </p:cNvPr>
          <p:cNvSpPr txBox="1"/>
          <p:nvPr/>
        </p:nvSpPr>
        <p:spPr>
          <a:xfrm>
            <a:off x="8511188" y="4085488"/>
            <a:ext cx="3538090" cy="369332"/>
          </a:xfrm>
          <a:prstGeom prst="rect">
            <a:avLst/>
          </a:prstGeom>
          <a:noFill/>
        </p:spPr>
        <p:txBody>
          <a:bodyPr wrap="square" rtlCol="0">
            <a:spAutoFit/>
          </a:bodyPr>
          <a:lstStyle/>
          <a:p>
            <a:r>
              <a:rPr lang="en-GB" dirty="0">
                <a:latin typeface="Calibri" panose="020F0502020204030204" pitchFamily="34" charset="0"/>
                <a:cs typeface="Calibri" panose="020F0502020204030204" pitchFamily="34" charset="0"/>
              </a:rPr>
              <a:t>Fig 2. top ten most viewed videos</a:t>
            </a:r>
          </a:p>
        </p:txBody>
      </p:sp>
      <p:pic>
        <p:nvPicPr>
          <p:cNvPr id="5" name="Picture 4">
            <a:extLst>
              <a:ext uri="{FF2B5EF4-FFF2-40B4-BE49-F238E27FC236}">
                <a16:creationId xmlns:a16="http://schemas.microsoft.com/office/drawing/2014/main" id="{435A8345-712C-415A-95B0-017FFE853A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16311" y="29486"/>
            <a:ext cx="7189754" cy="379791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5C907B34-F13D-46EA-AD3E-04A5B1CF3B4B}"/>
              </a:ext>
            </a:extLst>
          </p:cNvPr>
          <p:cNvSpPr txBox="1"/>
          <p:nvPr/>
        </p:nvSpPr>
        <p:spPr>
          <a:xfrm>
            <a:off x="203962" y="5934974"/>
            <a:ext cx="3538090" cy="369332"/>
          </a:xfrm>
          <a:prstGeom prst="rect">
            <a:avLst/>
          </a:prstGeom>
          <a:noFill/>
        </p:spPr>
        <p:txBody>
          <a:bodyPr wrap="square" rtlCol="0">
            <a:spAutoFit/>
          </a:bodyPr>
          <a:lstStyle/>
          <a:p>
            <a:r>
              <a:rPr lang="en-GB" dirty="0">
                <a:latin typeface="Calibri" panose="020F0502020204030204" pitchFamily="34" charset="0"/>
                <a:cs typeface="Calibri" panose="020F0502020204030204" pitchFamily="34" charset="0"/>
              </a:rPr>
              <a:t>Fig 1. top ten most liked videos</a:t>
            </a:r>
          </a:p>
        </p:txBody>
      </p:sp>
      <p:pic>
        <p:nvPicPr>
          <p:cNvPr id="8" name="Audio 7">
            <a:hlinkClick r:id="" action="ppaction://media"/>
            <a:extLst>
              <a:ext uri="{FF2B5EF4-FFF2-40B4-BE49-F238E27FC236}">
                <a16:creationId xmlns:a16="http://schemas.microsoft.com/office/drawing/2014/main" id="{A0A65A50-AC7A-46FD-9459-862AA4B3C8C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396574721"/>
      </p:ext>
    </p:extLst>
  </p:cSld>
  <p:clrMapOvr>
    <a:masterClrMapping/>
  </p:clrMapOvr>
  <mc:AlternateContent xmlns:mc="http://schemas.openxmlformats.org/markup-compatibility/2006">
    <mc:Choice xmlns:p14="http://schemas.microsoft.com/office/powerpoint/2010/main" Requires="p14">
      <p:transition spd="slow" p14:dur="2000" advTm="26202"/>
    </mc:Choice>
    <mc:Fallback>
      <p:transition spd="slow" advTm="26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4">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9D3022-C186-4355-A2AB-5ED46DFC49CE}"/>
              </a:ext>
            </a:extLst>
          </p:cNvPr>
          <p:cNvSpPr>
            <a:spLocks noGrp="1"/>
          </p:cNvSpPr>
          <p:nvPr>
            <p:ph type="title"/>
          </p:nvPr>
        </p:nvSpPr>
        <p:spPr>
          <a:xfrm>
            <a:off x="643468" y="643467"/>
            <a:ext cx="3073550" cy="5126203"/>
          </a:xfrm>
        </p:spPr>
        <p:txBody>
          <a:bodyPr anchor="ctr">
            <a:normAutofit/>
          </a:bodyPr>
          <a:lstStyle/>
          <a:p>
            <a:pPr algn="r"/>
            <a:r>
              <a:rPr lang="en-GB" dirty="0">
                <a:latin typeface="Calibri" panose="020F0502020204030204" pitchFamily="34" charset="0"/>
                <a:cs typeface="Calibri" panose="020F0502020204030204" pitchFamily="34" charset="0"/>
              </a:rPr>
              <a:t>Conclusion</a:t>
            </a:r>
          </a:p>
        </p:txBody>
      </p:sp>
      <p:cxnSp>
        <p:nvCxnSpPr>
          <p:cNvPr id="22" name="Straight Connector 16">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2" y="1778497"/>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9981EEC-BDE0-4DAF-BE17-E047E38BD563}"/>
              </a:ext>
            </a:extLst>
          </p:cNvPr>
          <p:cNvSpPr>
            <a:spLocks noGrp="1"/>
          </p:cNvSpPr>
          <p:nvPr>
            <p:ph idx="1"/>
          </p:nvPr>
        </p:nvSpPr>
        <p:spPr>
          <a:xfrm>
            <a:off x="4363786" y="621697"/>
            <a:ext cx="6791894" cy="5147973"/>
          </a:xfrm>
        </p:spPr>
        <p:txBody>
          <a:bodyPr anchor="ctr">
            <a:normAutofit/>
          </a:bodyPr>
          <a:lstStyle/>
          <a:p>
            <a:pPr>
              <a:lnSpc>
                <a:spcPct val="90000"/>
              </a:lnSpc>
            </a:pPr>
            <a:r>
              <a:rPr lang="en-GB" sz="1700" dirty="0">
                <a:latin typeface="Calibri" panose="020F0502020204030204" pitchFamily="34" charset="0"/>
                <a:cs typeface="Calibri" panose="020F0502020204030204" pitchFamily="34" charset="0"/>
              </a:rPr>
              <a:t>The most trending videos from the analysis suggested that some level of influencers engagement was done, also the hashtags used for such videos boosted the number of views.</a:t>
            </a:r>
          </a:p>
          <a:p>
            <a:pPr marL="0" indent="0">
              <a:lnSpc>
                <a:spcPct val="90000"/>
              </a:lnSpc>
              <a:buNone/>
            </a:pPr>
            <a:r>
              <a:rPr lang="en-GB" sz="1700" dirty="0">
                <a:latin typeface="Calibri" panose="020F0502020204030204" pitchFamily="34" charset="0"/>
                <a:cs typeface="Calibri" panose="020F0502020204030204" pitchFamily="34" charset="0"/>
              </a:rPr>
              <a:t>Upon reviewing the most viewed video from the top 10 list; one of the contributory factors was the size of the video uploaded and its quality level as well.</a:t>
            </a:r>
          </a:p>
          <a:p>
            <a:pPr marL="0" indent="0">
              <a:lnSpc>
                <a:spcPct val="90000"/>
              </a:lnSpc>
              <a:buNone/>
            </a:pPr>
            <a:r>
              <a:rPr lang="en-GB" sz="1700" dirty="0">
                <a:latin typeface="Calibri" panose="020F0502020204030204" pitchFamily="34" charset="0"/>
                <a:cs typeface="Calibri" panose="020F0502020204030204" pitchFamily="34" charset="0"/>
              </a:rPr>
              <a:t>From the result, the number of views corresponded to the number of likes hence the company should consider taking the following steps to achieve its aim:</a:t>
            </a:r>
          </a:p>
          <a:p>
            <a:pPr marL="749808" lvl="1" indent="-457200">
              <a:lnSpc>
                <a:spcPct val="90000"/>
              </a:lnSpc>
            </a:pPr>
            <a:r>
              <a:rPr lang="en-GB" sz="1700" dirty="0">
                <a:latin typeface="Calibri" panose="020F0502020204030204" pitchFamily="34" charset="0"/>
                <a:cs typeface="Calibri" panose="020F0502020204030204" pitchFamily="34" charset="0"/>
              </a:rPr>
              <a:t>Be conscious of the file sizes to be uploaded</a:t>
            </a:r>
          </a:p>
          <a:p>
            <a:pPr marL="749808" lvl="1" indent="-457200">
              <a:lnSpc>
                <a:spcPct val="90000"/>
              </a:lnSpc>
            </a:pPr>
            <a:r>
              <a:rPr lang="en-GB" sz="1700" dirty="0">
                <a:latin typeface="Calibri" panose="020F0502020204030204" pitchFamily="34" charset="0"/>
                <a:cs typeface="Calibri" panose="020F0502020204030204" pitchFamily="34" charset="0"/>
              </a:rPr>
              <a:t>Be sure of the video quality and use a catchy thumbnail</a:t>
            </a:r>
          </a:p>
          <a:p>
            <a:pPr marL="749808" lvl="1" indent="-457200">
              <a:lnSpc>
                <a:spcPct val="90000"/>
              </a:lnSpc>
            </a:pPr>
            <a:r>
              <a:rPr lang="en-GB" sz="1700" dirty="0">
                <a:latin typeface="Calibri" panose="020F0502020204030204" pitchFamily="34" charset="0"/>
                <a:cs typeface="Calibri" panose="020F0502020204030204" pitchFamily="34" charset="0"/>
              </a:rPr>
              <a:t>Use most trending tags </a:t>
            </a:r>
          </a:p>
          <a:p>
            <a:pPr marL="749808" lvl="1" indent="-457200">
              <a:lnSpc>
                <a:spcPct val="90000"/>
              </a:lnSpc>
            </a:pPr>
            <a:r>
              <a:rPr lang="en-GB" sz="1700" dirty="0">
                <a:latin typeface="Calibri" panose="020F0502020204030204" pitchFamily="34" charset="0"/>
                <a:cs typeface="Calibri" panose="020F0502020204030204" pitchFamily="34" charset="0"/>
              </a:rPr>
              <a:t>Engage top ranking influencers to boost trend and a special tag that may be created for the project</a:t>
            </a:r>
          </a:p>
          <a:p>
            <a:pPr marL="749808" lvl="1" indent="-457200">
              <a:lnSpc>
                <a:spcPct val="90000"/>
              </a:lnSpc>
            </a:pPr>
            <a:r>
              <a:rPr lang="en-GB" sz="1700" dirty="0">
                <a:latin typeface="Calibri" panose="020F0502020204030204" pitchFamily="34" charset="0"/>
                <a:cs typeface="Calibri" panose="020F0502020204030204" pitchFamily="34" charset="0"/>
              </a:rPr>
              <a:t>Consider linking the YouTube page with the company other social media platforms.</a:t>
            </a:r>
          </a:p>
          <a:p>
            <a:pPr marL="749808" lvl="1" indent="-457200">
              <a:lnSpc>
                <a:spcPct val="90000"/>
              </a:lnSpc>
            </a:pPr>
            <a:r>
              <a:rPr lang="en-GB" sz="1700" dirty="0">
                <a:latin typeface="Calibri" panose="020F0502020204030204" pitchFamily="34" charset="0"/>
                <a:cs typeface="Calibri" panose="020F0502020204030204" pitchFamily="34" charset="0"/>
              </a:rPr>
              <a:t>Create a campaign schedule around the products </a:t>
            </a:r>
          </a:p>
          <a:p>
            <a:pPr marL="0" indent="0">
              <a:lnSpc>
                <a:spcPct val="90000"/>
              </a:lnSpc>
              <a:buNone/>
            </a:pPr>
            <a:endParaRPr lang="en-GB" sz="1700" dirty="0">
              <a:latin typeface="Calibri" panose="020F0502020204030204" pitchFamily="34" charset="0"/>
              <a:cs typeface="Calibri" panose="020F0502020204030204" pitchFamily="34" charset="0"/>
            </a:endParaRPr>
          </a:p>
          <a:p>
            <a:pPr>
              <a:lnSpc>
                <a:spcPct val="90000"/>
              </a:lnSpc>
            </a:pPr>
            <a:endParaRPr lang="en-GB" sz="1700" dirty="0">
              <a:latin typeface="Calibri" panose="020F0502020204030204" pitchFamily="34" charset="0"/>
              <a:cs typeface="Calibri" panose="020F0502020204030204" pitchFamily="34" charset="0"/>
            </a:endParaRPr>
          </a:p>
        </p:txBody>
      </p:sp>
      <p:sp>
        <p:nvSpPr>
          <p:cNvPr id="23" name="Rectangle 18">
            <a:extLst>
              <a:ext uri="{FF2B5EF4-FFF2-40B4-BE49-F238E27FC236}">
                <a16:creationId xmlns:a16="http://schemas.microsoft.com/office/drawing/2014/main" id="{14552793-7DFF-4EC7-AC69-D34A75D01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Audio 5">
            <a:hlinkClick r:id="" action="ppaction://media"/>
            <a:extLst>
              <a:ext uri="{FF2B5EF4-FFF2-40B4-BE49-F238E27FC236}">
                <a16:creationId xmlns:a16="http://schemas.microsoft.com/office/drawing/2014/main" id="{81389DE1-0731-4821-BE49-BCFDF60ED2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78573886"/>
      </p:ext>
    </p:extLst>
  </p:cSld>
  <p:clrMapOvr>
    <a:masterClrMapping/>
  </p:clrMapOvr>
  <mc:AlternateContent xmlns:mc="http://schemas.openxmlformats.org/markup-compatibility/2006">
    <mc:Choice xmlns:p14="http://schemas.microsoft.com/office/powerpoint/2010/main" Requires="p14">
      <p:transition spd="slow" p14:dur="2000" advTm="99622"/>
    </mc:Choice>
    <mc:Fallback>
      <p:transition spd="slow" advTm="99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5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31F006B4-A9E1-4F39-85C8-FB836F91934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{AD7EC9F6-488A-46CF-80C9-2FAD1D395FDD}tf11437505_win32</Template>
  <TotalTime>767</TotalTime>
  <Words>568</Words>
  <Application>Microsoft Office PowerPoint</Application>
  <PresentationFormat>Widescreen</PresentationFormat>
  <Paragraphs>60</Paragraphs>
  <Slides>5</Slides>
  <Notes>1</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Georgia Pro Cond Light</vt:lpstr>
      <vt:lpstr>Speak Pro</vt:lpstr>
      <vt:lpstr>RetrospectVTI</vt:lpstr>
      <vt:lpstr>Trending YouTube Videos in the USA presented by: Group four (Four consulting Firm)</vt:lpstr>
      <vt:lpstr>Executive summary </vt:lpstr>
      <vt:lpstr>Data description</vt:lpstr>
      <vt:lpstr>Data visualization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four (Four marketing consulting Firm)</dc:title>
  <dc:creator>Mary Makanjuola</dc:creator>
  <cp:lastModifiedBy>Mary Makanjuola</cp:lastModifiedBy>
  <cp:revision>11</cp:revision>
  <dcterms:created xsi:type="dcterms:W3CDTF">2022-05-13T08:19:56Z</dcterms:created>
  <dcterms:modified xsi:type="dcterms:W3CDTF">2022-05-13T21:07:18Z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